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73" r:id="rId3"/>
    <p:sldId id="264" r:id="rId4"/>
    <p:sldId id="265" r:id="rId5"/>
    <p:sldId id="274" r:id="rId6"/>
    <p:sldId id="275" r:id="rId7"/>
    <p:sldId id="277" r:id="rId8"/>
    <p:sldId id="278" r:id="rId9"/>
    <p:sldId id="266" r:id="rId10"/>
    <p:sldId id="267" r:id="rId11"/>
    <p:sldId id="268" r:id="rId12"/>
    <p:sldId id="279" r:id="rId13"/>
    <p:sldId id="280" r:id="rId14"/>
    <p:sldId id="272" r:id="rId15"/>
    <p:sldId id="270" r:id="rId16"/>
    <p:sldId id="271" r:id="rId17"/>
    <p:sldId id="261" r:id="rId1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E98"/>
    <a:srgbClr val="14F28E"/>
    <a:srgbClr val="63F412"/>
    <a:srgbClr val="6666FF"/>
    <a:srgbClr val="1F09BF"/>
    <a:srgbClr val="00A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F72DD-A965-41FF-9613-AF1197620A53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E35F3-5F68-4F71-A2E2-E9CFA19B1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E35F3-5F68-4F71-A2E2-E9CFA19B1B6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otoshops.org/uploads/taginator/Dec-2012/kalendar-fon-dlya-prezentacij.jpg" TargetMode="External"/><Relationship Id="rId7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.cdn4.123rf.com/168nwm/yayayoy/yayayoy1207/yayayoy120700014/14596006-%D0%A1%D1%87%D0%B0%D1%81%D1%82%D0%BB%D0%B8%D0%B2%D1%8B%D0%B5-%D0%BF%D0%B8%D1%81%D1%8C%D0%BC%D0%B5%D0%BD%D0%BD%D0%BE%D0%B9-%D0%BC%D0%B0%D0%BB%D1%8C%D1%87%D0%B8%D0%BA%D0%B0-%D0%B2-" TargetMode="External"/><Relationship Id="rId5" Type="http://schemas.openxmlformats.org/officeDocument/2006/relationships/hyperlink" Target="http://ec.l.thumbs.canstockphoto.com/canstock16404819.jpg" TargetMode="External"/><Relationship Id="rId4" Type="http://schemas.openxmlformats.org/officeDocument/2006/relationships/hyperlink" Target="http://shop-photo.ru/uploads/posts/2014-04/1397764831_zthk7exn4d0jr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learningapps.org/6493865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4s2k9my519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youtube.com/watch?v=0OzABZ8BPi4&amp;index=1&amp;list=PLlv1E6XVoUkkYacwybYGLiXQema8AIwFw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1.02.2019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Реши самостоятельно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2143116"/>
            <a:ext cx="41672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(с-2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c+2d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)=</a:t>
            </a:r>
            <a:endParaRPr lang="en-US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(3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х-1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3х+1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(2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p²-m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2p²+m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(6-3a)(6+3a)=</a:t>
            </a:r>
            <a:endParaRPr lang="ru-RU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21455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5857892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проверка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199∙201=39999</a:t>
            </a:r>
            <a:endParaRPr lang="ru-RU" dirty="0"/>
          </a:p>
        </p:txBody>
      </p:sp>
      <p:pic>
        <p:nvPicPr>
          <p:cNvPr id="3" name="Picture 2" descr="D:\работа 2018-2019 уч.г\для открытого урока\a1dd7ff48ce90df319e962001d56163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00504"/>
            <a:ext cx="2857500" cy="1971675"/>
          </a:xfrm>
          <a:prstGeom prst="rect">
            <a:avLst/>
          </a:prstGeom>
          <a:noFill/>
        </p:spPr>
      </p:pic>
      <p:sp>
        <p:nvSpPr>
          <p:cNvPr id="11" name="Заголовок 24"/>
          <p:cNvSpPr txBox="1">
            <a:spLocks/>
          </p:cNvSpPr>
          <p:nvPr/>
        </p:nvSpPr>
        <p:spPr>
          <a:xfrm>
            <a:off x="642910" y="2328841"/>
            <a:ext cx="478634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199∙201=(200-1)</a:t>
            </a:r>
            <a:r>
              <a:rPr lang="ru-RU" sz="4400" dirty="0" smtClean="0"/>
              <a:t>∙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(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200+1)=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24"/>
          <p:cNvSpPr txBox="1">
            <a:spLocks/>
          </p:cNvSpPr>
          <p:nvPr/>
        </p:nvSpPr>
        <p:spPr>
          <a:xfrm>
            <a:off x="5143504" y="2328841"/>
            <a:ext cx="171451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200²-1²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24"/>
          <p:cNvSpPr txBox="1">
            <a:spLocks/>
          </p:cNvSpPr>
          <p:nvPr/>
        </p:nvSpPr>
        <p:spPr>
          <a:xfrm>
            <a:off x="785786" y="3114659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=40000-1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24"/>
          <p:cNvSpPr txBox="1">
            <a:spLocks/>
          </p:cNvSpPr>
          <p:nvPr/>
        </p:nvSpPr>
        <p:spPr>
          <a:xfrm>
            <a:off x="2857488" y="3114659"/>
            <a:ext cx="171451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39999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199∙201=39999</a:t>
            </a:r>
            <a:endParaRPr lang="ru-RU" dirty="0"/>
          </a:p>
        </p:txBody>
      </p:sp>
      <p:sp>
        <p:nvSpPr>
          <p:cNvPr id="26" name="Заголовок 24"/>
          <p:cNvSpPr txBox="1">
            <a:spLocks/>
          </p:cNvSpPr>
          <p:nvPr/>
        </p:nvSpPr>
        <p:spPr>
          <a:xfrm>
            <a:off x="428596" y="2357430"/>
            <a:ext cx="478634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199∙201=(200-1)</a:t>
            </a:r>
            <a:r>
              <a:rPr lang="ru-RU" sz="4400" dirty="0" smtClean="0"/>
              <a:t>∙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(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200+1)=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24"/>
          <p:cNvSpPr txBox="1">
            <a:spLocks/>
          </p:cNvSpPr>
          <p:nvPr/>
        </p:nvSpPr>
        <p:spPr>
          <a:xfrm>
            <a:off x="4929190" y="2357430"/>
            <a:ext cx="171451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200²-1²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24"/>
          <p:cNvSpPr txBox="1">
            <a:spLocks/>
          </p:cNvSpPr>
          <p:nvPr/>
        </p:nvSpPr>
        <p:spPr>
          <a:xfrm>
            <a:off x="571472" y="3143248"/>
            <a:ext cx="221457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=40000-1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24"/>
          <p:cNvSpPr txBox="1">
            <a:spLocks/>
          </p:cNvSpPr>
          <p:nvPr/>
        </p:nvSpPr>
        <p:spPr>
          <a:xfrm>
            <a:off x="2643174" y="3143248"/>
            <a:ext cx="171451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39999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24"/>
          <p:cNvSpPr txBox="1">
            <a:spLocks/>
          </p:cNvSpPr>
          <p:nvPr/>
        </p:nvSpPr>
        <p:spPr>
          <a:xfrm>
            <a:off x="714348" y="4143380"/>
            <a:ext cx="6286544" cy="2286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>
              <a:spcBef>
                <a:spcPct val="0"/>
              </a:spcBef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если:59∙61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            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102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∙98=</a:t>
            </a:r>
          </a:p>
          <a:p>
            <a:pPr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           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28</a:t>
            </a:r>
            <a:r>
              <a:rPr lang="ru-RU" sz="4400" dirty="0" smtClean="0"/>
              <a:t>∙32</a:t>
            </a:r>
            <a:r>
              <a:rPr lang="ru-RU" sz="4400" dirty="0" smtClean="0"/>
              <a:t>=</a:t>
            </a:r>
          </a:p>
          <a:p>
            <a:pPr>
              <a:spcBef>
                <a:spcPct val="0"/>
              </a:spcBef>
            </a:pPr>
            <a:r>
              <a:rPr lang="ru-RU" sz="4400" dirty="0" smtClean="0"/>
              <a:t>             64∙56=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Информация о домашнем задании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214554"/>
            <a:ext cx="8286808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Выучить формулу и правило.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 учебнике стр.93 №501 </a:t>
            </a:r>
            <a:r>
              <a:rPr lang="ru-RU" sz="28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(5 примеров на выбор)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r>
              <a:rPr kumimoji="0" lang="ru-RU" sz="4000" b="0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отдельную «пятерку»</a:t>
            </a:r>
          </a:p>
          <a:p>
            <a:pPr marL="742950" lvl="0" indent="-742950" algn="ctr">
              <a:spcBef>
                <a:spcPct val="0"/>
              </a:spcBef>
            </a:pPr>
            <a:r>
              <a:rPr lang="ru-RU" sz="4000" baseline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(2-1)∙(2+1)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∙(2²+1)∙(2⁴+1)∙(2⁸+1)-2¹⁶</a:t>
            </a:r>
            <a:endParaRPr kumimoji="0" lang="ru-RU" sz="40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282" y="1214422"/>
            <a:ext cx="828680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Продолжи фразу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214554"/>
            <a:ext cx="7286676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Сегодня на уроке я научился 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Я узнал новое …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Я могу …</a:t>
            </a:r>
            <a:endParaRPr lang="ru-RU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472" y="3929066"/>
            <a:ext cx="2500330" cy="2428892"/>
          </a:xfrm>
          <a:prstGeom prst="ellipse">
            <a:avLst/>
          </a:prstGeom>
          <a:solidFill>
            <a:srgbClr val="14F28E"/>
          </a:solidFill>
          <a:ln>
            <a:solidFill>
              <a:srgbClr val="14F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 хорошо понял новую тему и смогу самостоятельно выполнить домашнее 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14678" y="4000504"/>
            <a:ext cx="2500330" cy="2428892"/>
          </a:xfrm>
          <a:prstGeom prst="ellipse">
            <a:avLst/>
          </a:prstGeom>
          <a:solidFill>
            <a:srgbClr val="FFC000"/>
          </a:solidFill>
          <a:ln>
            <a:solidFill>
              <a:srgbClr val="14F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 сомневаюсь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86446" y="4000504"/>
            <a:ext cx="2500330" cy="2428892"/>
          </a:xfrm>
          <a:prstGeom prst="ellipse">
            <a:avLst/>
          </a:prstGeom>
          <a:solidFill>
            <a:srgbClr val="F68E98"/>
          </a:solidFill>
          <a:ln>
            <a:solidFill>
              <a:srgbClr val="14F2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Мне нужна помощь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Критерии оценки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214414" y="2214554"/>
            <a:ext cx="7000924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и более баллов – «5»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 балла – «4»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балла</a:t>
            </a:r>
            <a:r>
              <a:rPr kumimoji="0" lang="ru-RU" sz="4000" b="0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«3»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7858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357818" y="150017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верный ответ = 1 балл</a:t>
            </a:r>
            <a:endParaRPr lang="ru-RU" dirty="0"/>
          </a:p>
        </p:txBody>
      </p:sp>
      <p:sp>
        <p:nvSpPr>
          <p:cNvPr id="17" name="Стрелка вправо 16">
            <a:hlinkClick r:id="rId4" action="ppaction://hlinksldjump"/>
          </p:cNvPr>
          <p:cNvSpPr/>
          <p:nvPr/>
        </p:nvSpPr>
        <p:spPr>
          <a:xfrm rot="10800000">
            <a:off x="3143240" y="5572140"/>
            <a:ext cx="85725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1928803"/>
            <a:ext cx="728667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(с-2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c+2d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4000" dirty="0" err="1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=с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²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-(2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²=c2-4d²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(3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х-1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3х+1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(3x) ²-1²=9x²-1</a:t>
            </a:r>
            <a:endParaRPr lang="ru-RU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(2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p²-m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)(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2p²+m</a:t>
            </a:r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=(2p²)²-m²=4p⁴-m²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(6-3a)(6+3a)=6²-(3a)²=36-9a²</a:t>
            </a:r>
            <a:endParaRPr lang="ru-RU" sz="4000" dirty="0" smtClean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Интернет-ресурсы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2571750"/>
            <a:ext cx="7429552" cy="208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100" dirty="0" smtClean="0">
                <a:hlinkClick r:id="rId3"/>
              </a:rPr>
              <a:t>http://fotoshops.org/uploads/taginator/Dec-2012/kalendar-fon-dlya-prezentacij.jpg</a:t>
            </a:r>
            <a:r>
              <a:rPr lang="ru-RU" sz="1100" dirty="0" smtClean="0"/>
              <a:t> - тетрадный лист в клетку </a:t>
            </a:r>
          </a:p>
          <a:p>
            <a:pPr algn="just">
              <a:buNone/>
            </a:pPr>
            <a:r>
              <a:rPr lang="ru-RU" sz="1100" dirty="0" smtClean="0"/>
              <a:t>Девочка и мальчик в верхней части слайда – взяты из векторного </a:t>
            </a:r>
            <a:r>
              <a:rPr lang="ru-RU" sz="1100" dirty="0" err="1" smtClean="0"/>
              <a:t>клипакта</a:t>
            </a:r>
            <a:r>
              <a:rPr lang="ru-RU" sz="1100" dirty="0" smtClean="0"/>
              <a:t>, как его получить, можно узнать тут </a:t>
            </a:r>
            <a:r>
              <a:rPr lang="ru-RU" sz="1100" dirty="0" smtClean="0">
                <a:hlinkClick r:id="rId4"/>
              </a:rPr>
              <a:t>«</a:t>
            </a:r>
            <a:r>
              <a:rPr lang="en-US" sz="1100" b="1" dirty="0" smtClean="0">
                <a:hlinkClick r:id="rId4"/>
              </a:rPr>
              <a:t>Small children in the vector</a:t>
            </a:r>
            <a:r>
              <a:rPr lang="ru-RU" sz="1100" b="1" dirty="0" smtClean="0"/>
              <a:t>»</a:t>
            </a:r>
            <a:endParaRPr lang="ru-RU" sz="1100" dirty="0" smtClean="0"/>
          </a:p>
          <a:p>
            <a:pPr algn="just">
              <a:buNone/>
            </a:pPr>
            <a:r>
              <a:rPr lang="en-US" sz="1100" dirty="0" smtClean="0">
                <a:hlinkClick r:id="rId5"/>
              </a:rPr>
              <a:t>http://ec.l.thumbs.canstockphoto.com/canstock16404819.jpg</a:t>
            </a:r>
            <a:r>
              <a:rPr lang="ru-RU" sz="1100" dirty="0" smtClean="0"/>
              <a:t> - девочка для гиперссылки</a:t>
            </a:r>
          </a:p>
          <a:p>
            <a:pPr marL="0" indent="0" algn="just">
              <a:buNone/>
            </a:pPr>
            <a:r>
              <a:rPr lang="en-US" sz="1100" dirty="0" smtClean="0">
                <a:hlinkClick r:id="rId6"/>
              </a:rPr>
              <a:t>http://us.cdn4.123rf.com/168nwm/yayayoy/yayayoy1207/yayayoy120700014/14596006-%D0%A1%D1%87%D0%B0%D1%81%D1%82%D0%BB%D0%B8%D0%B2%D1%8B%D0%B5-%D0%BF%D0%B8%D1%81%D1%8C%D0%BC%D0%B5%D0%BD%D0%BD%D0%BE%D0%B9-%D0%BC%D0%B0%D0%BB%D1%8C%D1%87%D0%B8%D0%BA%D0%B0-%D0%B2-%D1%88%D0%BA%D0%BE%D0%BB%D1%8C%D0%BD%D0%BE%D0%B9-%D1%82%D0%B5%D1%82%D1%80%D0%B0%D0%B4%D0%B8.jpg</a:t>
            </a:r>
            <a:r>
              <a:rPr lang="ru-RU" sz="1100" dirty="0" smtClean="0">
                <a:hlinkClick r:id="rId6"/>
              </a:rPr>
              <a:t> </a:t>
            </a:r>
            <a:r>
              <a:rPr lang="ru-RU" sz="1100" dirty="0" smtClean="0"/>
              <a:t>– мальчик для гиперссылки</a:t>
            </a:r>
          </a:p>
          <a:p>
            <a:pPr algn="just">
              <a:buNone/>
            </a:pPr>
            <a:endParaRPr lang="ru-RU" sz="1100" dirty="0"/>
          </a:p>
        </p:txBody>
      </p:sp>
      <p:pic>
        <p:nvPicPr>
          <p:cNvPr id="11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143488"/>
            <a:ext cx="1714512" cy="1714512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5572164" cy="37274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Лучший способ изучить что-либо – это открыть самому.</a:t>
            </a:r>
            <a:b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357694"/>
            <a:ext cx="5143536" cy="1000132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sz="2400" dirty="0" smtClean="0">
              <a:ln>
                <a:solidFill>
                  <a:srgbClr val="00B0F0"/>
                </a:solidFill>
              </a:ln>
              <a:solidFill>
                <a:schemeClr val="tx1"/>
              </a:solidFill>
            </a:endParaRPr>
          </a:p>
          <a:p>
            <a:pPr algn="r"/>
            <a:r>
              <a:rPr lang="ru-RU" sz="5800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Дьёрдь</a:t>
            </a:r>
            <a:r>
              <a:rPr lang="ru-RU" sz="58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5800" dirty="0" err="1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Пойя</a:t>
            </a:r>
            <a:r>
              <a:rPr lang="ru-RU" sz="58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/>
            </a:r>
            <a:br>
              <a:rPr lang="ru-RU" sz="58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</a:br>
            <a:r>
              <a:rPr lang="ru-RU" sz="58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1887-1985</a:t>
            </a:r>
          </a:p>
          <a:p>
            <a:pPr algn="r"/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</a:rPr>
              <a:t>Венгерский,  швейцарский,  американский математик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работа 2018-2019 уч.г\для открытого урока\пой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000240"/>
            <a:ext cx="1943100" cy="2362200"/>
          </a:xfrm>
          <a:prstGeom prst="rect">
            <a:avLst/>
          </a:prstGeom>
          <a:noFill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YandexDisk\Скриншоты\2014-07-10 19-21-06 Скриншот экрана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995942"/>
            <a:ext cx="357190" cy="33651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214422"/>
            <a:ext cx="7715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Возвести в квадрат выражения</a:t>
            </a:r>
            <a:endParaRPr lang="ru-RU" sz="36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221455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11715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786058"/>
            <a:ext cx="1409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286124"/>
            <a:ext cx="21145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5286388"/>
            <a:ext cx="2438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643446"/>
            <a:ext cx="1962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2000240"/>
            <a:ext cx="485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0298" y="2786058"/>
            <a:ext cx="657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3429000"/>
            <a:ext cx="962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928926" y="4714884"/>
            <a:ext cx="1543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00430" y="5429264"/>
            <a:ext cx="1590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242889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  <a:solidFill>
                  <a:schemeClr val="accent5">
                    <a:lumMod val="50000"/>
                  </a:schemeClr>
                </a:solidFill>
                <a:hlinkClick r:id="rId2"/>
              </a:rPr>
              <a:t>Задание «Найди пару»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1665" y="4286256"/>
            <a:ext cx="2980929" cy="2428868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024306"/>
            <a:ext cx="2833694" cy="2833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357187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Многочлены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928802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2х+1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1928802"/>
            <a:ext cx="171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3-5х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928934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(2х+1)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2928934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∙(3-5х)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928934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= 6х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2928934"/>
            <a:ext cx="1428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- 10х²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4143380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= -10х²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2928934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- 5х 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29256" y="2928934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+3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14744" y="3500438"/>
            <a:ext cx="642942" cy="1588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15074" y="3500438"/>
            <a:ext cx="642942" cy="1588"/>
          </a:xfrm>
          <a:prstGeom prst="line">
            <a:avLst/>
          </a:prstGeom>
          <a:ln w="412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4643438" y="3500438"/>
            <a:ext cx="642942" cy="73026"/>
            <a:chOff x="4643438" y="3500438"/>
            <a:chExt cx="642942" cy="73026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4643438" y="3500438"/>
              <a:ext cx="642942" cy="1588"/>
            </a:xfrm>
            <a:prstGeom prst="line">
              <a:avLst/>
            </a:prstGeom>
            <a:ln w="41275" cmpd="sng">
              <a:solidFill>
                <a:srgbClr val="00A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643438" y="3571876"/>
              <a:ext cx="642942" cy="1588"/>
            </a:xfrm>
            <a:prstGeom prst="line">
              <a:avLst/>
            </a:prstGeom>
            <a:ln w="41275" cmpd="sng">
              <a:solidFill>
                <a:srgbClr val="00A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>
            <a:off x="5500694" y="3500438"/>
            <a:ext cx="642942" cy="1588"/>
          </a:xfrm>
          <a:prstGeom prst="line">
            <a:avLst/>
          </a:prstGeom>
          <a:ln w="41275" cmpd="tri">
            <a:solidFill>
              <a:srgbClr val="1F09B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143108" y="4143380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+ </a:t>
            </a:r>
            <a:r>
              <a:rPr lang="ru-RU" sz="4000" dirty="0" err="1" smtClean="0">
                <a:ln>
                  <a:solidFill>
                    <a:srgbClr val="00B0F0"/>
                  </a:solidFill>
                </a:ln>
              </a:rPr>
              <a:t>х</a:t>
            </a:r>
            <a:endParaRPr lang="ru-RU" sz="4000" dirty="0" smtClean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86050" y="4143380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>
                  <a:solidFill>
                    <a:srgbClr val="00B0F0"/>
                  </a:solidFill>
                </a:ln>
              </a:rPr>
              <a:t>+3</a:t>
            </a: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1071538" y="3500438"/>
            <a:ext cx="1428760" cy="214314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1071538" y="3500438"/>
            <a:ext cx="1928826" cy="35719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низ стрелка 28"/>
          <p:cNvSpPr/>
          <p:nvPr/>
        </p:nvSpPr>
        <p:spPr>
          <a:xfrm flipV="1">
            <a:off x="1714480" y="2857496"/>
            <a:ext cx="785818" cy="214314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 flipV="1">
            <a:off x="1714480" y="2714620"/>
            <a:ext cx="1428760" cy="35719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-0.17066 0.146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9537 L -0.34549 0.146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24" grpId="0"/>
      <p:bldP spid="25" grpId="0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Выполнить умножение многочленов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2714644" cy="3209932"/>
          </a:xfrm>
        </p:spPr>
        <p:txBody>
          <a:bodyPr>
            <a:normAutofit fontScale="92500"/>
          </a:bodyPr>
          <a:lstStyle/>
          <a:p>
            <a:pPr algn="r">
              <a:lnSpc>
                <a:spcPct val="150000"/>
              </a:lnSpc>
            </a:pP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b-2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(b+2) =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(2k-3)(2k+3) =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(4x-5)(4x+5) =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(3-2m)(3+2m) =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3071802" y="3000372"/>
            <a:ext cx="5143536" cy="3209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b²+2b-2b-4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b²-4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4k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²+6k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-6k-9 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= 4k²-9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16x²+20x-20x-25=16</a:t>
            </a:r>
            <a:r>
              <a:rPr lang="ru-RU" sz="3200" dirty="0" err="1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²-25</a:t>
            </a:r>
            <a:endParaRPr lang="en-US" sz="320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9+6m-6m-4m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²=9-4m²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3071802" y="3000372"/>
            <a:ext cx="5143536" cy="3209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b²-4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4k²-9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16x²-25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9-4m²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642910" y="1500174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ема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урока: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Произведение разности двух выражений на их сумму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857224" y="2357430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 урока: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вывести формулу нахождения</a:t>
            </a:r>
            <a:r>
              <a:rPr kumimoji="0" lang="ru-RU" sz="2400" b="1" i="0" u="none" strike="noStrike" kern="1200" cap="none" spc="0" normalizeH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</a:t>
            </a: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роизведения разности двух выражений на их сумму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6000768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верный ответ = 1 балл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4282" y="2285992"/>
            <a:ext cx="2714644" cy="3209932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b-2</a:t>
            </a:r>
            <a:r>
              <a:rPr lang="ru-RU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(b+2) =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(2k-3)(2k+3) =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(4x-5)(4x+5) =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(3-2m)(3+2m) =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2143108" y="2285992"/>
            <a:ext cx="2000296" cy="32099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b²-4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4k²-9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16x²-25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32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9-4m²</a:t>
            </a:r>
            <a:endParaRPr kumimoji="0" lang="en-US" sz="3200" b="0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4"/>
          <p:cNvSpPr txBox="1">
            <a:spLocks/>
          </p:cNvSpPr>
          <p:nvPr/>
        </p:nvSpPr>
        <p:spPr>
          <a:xfrm>
            <a:off x="2928926" y="2285992"/>
            <a:ext cx="1785982" cy="7858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= 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b²-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</a:t>
            </a:r>
            <a:endParaRPr kumimoji="0" lang="en-US" sz="32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endParaRPr kumimoji="0" lang="en-US" sz="32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3571900" y="4572008"/>
            <a:ext cx="221454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  = 3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²-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(2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m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</a:t>
            </a:r>
            <a:endParaRPr kumimoji="0" lang="en-US" sz="32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4"/>
          <p:cNvSpPr txBox="1">
            <a:spLocks/>
          </p:cNvSpPr>
          <p:nvPr/>
        </p:nvSpPr>
        <p:spPr>
          <a:xfrm>
            <a:off x="3714744" y="3786190"/>
            <a:ext cx="1785950" cy="85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= (4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x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²-5²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3500430" y="3000372"/>
            <a:ext cx="1857388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= (2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k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)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²-</a:t>
            </a:r>
            <a:r>
              <a:rPr lang="ru-RU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²</a:t>
            </a:r>
            <a:endParaRPr kumimoji="0" lang="en-US" sz="32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642910" y="1500174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ема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Произведение разности двух выражений на их сумму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4857752" y="2143116"/>
            <a:ext cx="3643338" cy="10001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(a-b)(</a:t>
            </a:r>
            <a:r>
              <a:rPr lang="en-US" sz="4000" b="1" dirty="0" err="1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a+b</a:t>
            </a: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)=a²-b²</a:t>
            </a:r>
            <a:endParaRPr kumimoji="0" lang="en-US" sz="40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1F09B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642910" y="1500174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Произведение разности двух выражений на их сумму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одзаголовок 4"/>
          <p:cNvSpPr txBox="1">
            <a:spLocks/>
          </p:cNvSpPr>
          <p:nvPr/>
        </p:nvSpPr>
        <p:spPr>
          <a:xfrm>
            <a:off x="2571736" y="2285992"/>
            <a:ext cx="3643338" cy="10001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(a-b)(</a:t>
            </a:r>
            <a:r>
              <a:rPr lang="en-US" sz="4000" b="1" dirty="0" err="1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a+b</a:t>
            </a: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1F09BF"/>
                </a:solidFill>
              </a:rPr>
              <a:t>)=a²-b²</a:t>
            </a:r>
            <a:endParaRPr kumimoji="0" lang="en-US" sz="4000" b="1" i="0" u="none" strike="noStrike" kern="1200" cap="none" spc="0" normalizeH="0" baseline="0" noProof="0" dirty="0" smtClean="0">
              <a:ln>
                <a:solidFill>
                  <a:srgbClr val="00B0F0"/>
                </a:solidFill>
              </a:ln>
              <a:solidFill>
                <a:srgbClr val="1F09B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428596" y="3714752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составим правило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500034" y="4500570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286808" cy="1500198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ln>
                  <a:solidFill>
                    <a:srgbClr val="00B0F0"/>
                  </a:solidFill>
                </a:ln>
                <a:solidFill>
                  <a:schemeClr val="tx2">
                    <a:lumMod val="50000"/>
                  </a:schemeClr>
                </a:solidFill>
                <a:hlinkClick r:id="rId2"/>
              </a:rPr>
              <a:t>Физминутка</a:t>
            </a:r>
            <a:endParaRPr lang="ru-RU" sz="4000" dirty="0">
              <a:ln>
                <a:solidFill>
                  <a:srgbClr val="00B0F0"/>
                </a:solidFill>
              </a:ln>
              <a:solidFill>
                <a:schemeClr val="tx2">
                  <a:lumMod val="50000"/>
                </a:schemeClr>
              </a:solidFill>
              <a:hlinkClick r:id="rId2"/>
            </a:endParaRPr>
          </a:p>
        </p:txBody>
      </p:sp>
      <p:pic>
        <p:nvPicPr>
          <p:cNvPr id="6" name="Picture 2" descr="D:\материалы к урокам\Я УЧУСЬ\ШАБЛОН ДЛЯ ПРЕЗЕНТАЦИИ\готовые шаблоны\Шаблон Школьная страна\Девочка для триггер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143512"/>
            <a:ext cx="1928826" cy="1571612"/>
          </a:xfrm>
          <a:prstGeom prst="rect">
            <a:avLst/>
          </a:prstGeom>
          <a:noFill/>
        </p:spPr>
      </p:pic>
      <p:pic>
        <p:nvPicPr>
          <p:cNvPr id="7" name="Picture 2" descr="D:\материалы к урокам\Я УЧУСЬ\ШАБЛОН ДЛЯ ПРЕЗЕНТАЦИИ\готовые шаблоны\Шаблон Школьная страна\мальчик для триггер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5562" y="5143512"/>
            <a:ext cx="1714512" cy="1714512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1.02.2019</a:t>
            </a:r>
            <a:endParaRPr lang="ru-RU"/>
          </a:p>
        </p:txBody>
      </p:sp>
      <p:pic>
        <p:nvPicPr>
          <p:cNvPr id="1026" name="Picture 2" descr="D:\работа 2018-2019 уч.г\для открытого урока\смайлики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286124"/>
            <a:ext cx="4000528" cy="1680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547</Words>
  <Application>Microsoft Office PowerPoint</Application>
  <PresentationFormat>Экран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Лучший способ изучить что-либо – это открыть самому.   </vt:lpstr>
      <vt:lpstr>Слайд 3</vt:lpstr>
      <vt:lpstr>Задание «Найди пару»</vt:lpstr>
      <vt:lpstr>Многочлены</vt:lpstr>
      <vt:lpstr>Выполнить умножение многочленов</vt:lpstr>
      <vt:lpstr>Слайд 7</vt:lpstr>
      <vt:lpstr>Слайд 8</vt:lpstr>
      <vt:lpstr>Физминутка</vt:lpstr>
      <vt:lpstr>Реши самостоятельно</vt:lpstr>
      <vt:lpstr>199∙201=39999</vt:lpstr>
      <vt:lpstr>199∙201=39999</vt:lpstr>
      <vt:lpstr>Информация о домашнем задании</vt:lpstr>
      <vt:lpstr>Слайд 14</vt:lpstr>
      <vt:lpstr>Критерии оценки</vt:lpstr>
      <vt:lpstr>Проверка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152</cp:revision>
  <dcterms:created xsi:type="dcterms:W3CDTF">2014-07-23T13:48:54Z</dcterms:created>
  <dcterms:modified xsi:type="dcterms:W3CDTF">2019-01-31T16:36:04Z</dcterms:modified>
</cp:coreProperties>
</file>